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26" r:id="rId2"/>
    <p:sldId id="418" r:id="rId3"/>
    <p:sldId id="428" r:id="rId4"/>
    <p:sldId id="444" r:id="rId5"/>
    <p:sldId id="430" r:id="rId6"/>
    <p:sldId id="429" r:id="rId7"/>
    <p:sldId id="446" r:id="rId8"/>
    <p:sldId id="431" r:id="rId9"/>
    <p:sldId id="432" r:id="rId10"/>
    <p:sldId id="445" r:id="rId11"/>
    <p:sldId id="435" r:id="rId12"/>
    <p:sldId id="436" r:id="rId13"/>
    <p:sldId id="44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583"/>
    <a:srgbClr val="425A88"/>
    <a:srgbClr val="326F50"/>
    <a:srgbClr val="1C386B"/>
    <a:srgbClr val="143B87"/>
    <a:srgbClr val="1B2F6E"/>
    <a:srgbClr val="005892"/>
    <a:srgbClr val="034E27"/>
    <a:srgbClr val="00854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844" autoAdjust="0"/>
  </p:normalViewPr>
  <p:slideViewPr>
    <p:cSldViewPr>
      <p:cViewPr varScale="1">
        <p:scale>
          <a:sx n="79" d="100"/>
          <a:sy n="79" d="100"/>
        </p:scale>
        <p:origin x="102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19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51E5D-8BB3-42CA-B337-90E9148F75B2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F144E-2906-40DC-BD45-C4E1BA73E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14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DFA20-04FD-45DA-AF99-CA70030E3AB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C6233-5D90-40AA-AF93-C2F16F71C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7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3350BBAA-D410-460C-B5A1-4A2E6A6DEF7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21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 userDrawn="1">
            <p:ph type="sldNum" sz="quarter" idx="4"/>
          </p:nvPr>
        </p:nvSpPr>
        <p:spPr>
          <a:xfrm>
            <a:off x="4230452" y="6198797"/>
            <a:ext cx="683096" cy="365125"/>
          </a:xfrm>
          <a:prstGeom prst="rect">
            <a:avLst/>
          </a:prstGeom>
        </p:spPr>
        <p:txBody>
          <a:bodyPr/>
          <a:lstStyle/>
          <a:p>
            <a:fld id="{67D58293-D446-4FDE-A529-B95D2061749A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360"/>
            <a:ext cx="5550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4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283968" y="6165304"/>
            <a:ext cx="683096" cy="365125"/>
          </a:xfrm>
          <a:prstGeom prst="rect">
            <a:avLst/>
          </a:prstGeom>
        </p:spPr>
        <p:txBody>
          <a:bodyPr/>
          <a:lstStyle/>
          <a:p>
            <a:fld id="{67D58293-D446-4FDE-A529-B95D2061749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0649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 txBox="1">
            <a:spLocks/>
          </p:cNvSpPr>
          <p:nvPr userDrawn="1"/>
        </p:nvSpPr>
        <p:spPr>
          <a:xfrm>
            <a:off x="4211960" y="6237312"/>
            <a:ext cx="683096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58293-D446-4FDE-A529-B95D206174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1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601" t="39181" r="53303" b="3604"/>
          <a:stretch/>
        </p:blipFill>
        <p:spPr>
          <a:xfrm>
            <a:off x="8742" y="-1"/>
            <a:ext cx="9135258" cy="6846509"/>
          </a:xfrm>
          <a:prstGeom prst="rect">
            <a:avLst/>
          </a:prstGeom>
        </p:spPr>
      </p:pic>
      <p:sp>
        <p:nvSpPr>
          <p:cNvPr id="18" name="Forma Livre 17" hidden="1"/>
          <p:cNvSpPr/>
          <p:nvPr userDrawn="1"/>
        </p:nvSpPr>
        <p:spPr>
          <a:xfrm>
            <a:off x="-13656" y="836712"/>
            <a:ext cx="9157656" cy="6021288"/>
          </a:xfrm>
          <a:custGeom>
            <a:avLst/>
            <a:gdLst>
              <a:gd name="connsiteX0" fmla="*/ 0 w 9122060"/>
              <a:gd name="connsiteY0" fmla="*/ 0 h 6021288"/>
              <a:gd name="connsiteX1" fmla="*/ 2023791 w 9122060"/>
              <a:gd name="connsiteY1" fmla="*/ 0 h 6021288"/>
              <a:gd name="connsiteX2" fmla="*/ 1868328 w 9122060"/>
              <a:gd name="connsiteY2" fmla="*/ 112969 h 6021288"/>
              <a:gd name="connsiteX3" fmla="*/ 648363 w 9122060"/>
              <a:gd name="connsiteY3" fmla="*/ 2357333 h 6021288"/>
              <a:gd name="connsiteX4" fmla="*/ 5990852 w 9122060"/>
              <a:gd name="connsiteY4" fmla="*/ 5885693 h 6021288"/>
              <a:gd name="connsiteX5" fmla="*/ 8977888 w 9122060"/>
              <a:gd name="connsiteY5" fmla="*/ 5283105 h 6021288"/>
              <a:gd name="connsiteX6" fmla="*/ 9122060 w 9122060"/>
              <a:gd name="connsiteY6" fmla="*/ 5211904 h 6021288"/>
              <a:gd name="connsiteX7" fmla="*/ 9122060 w 9122060"/>
              <a:gd name="connsiteY7" fmla="*/ 6021288 h 6021288"/>
              <a:gd name="connsiteX8" fmla="*/ 0 w 9122060"/>
              <a:gd name="connsiteY8" fmla="*/ 6021288 h 60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2060" h="6021288">
                <a:moveTo>
                  <a:pt x="0" y="0"/>
                </a:moveTo>
                <a:lnTo>
                  <a:pt x="2023791" y="0"/>
                </a:lnTo>
                <a:lnTo>
                  <a:pt x="1868328" y="112969"/>
                </a:lnTo>
                <a:cubicBezTo>
                  <a:pt x="1106191" y="722877"/>
                  <a:pt x="648363" y="1504795"/>
                  <a:pt x="648363" y="2357333"/>
                </a:cubicBezTo>
                <a:cubicBezTo>
                  <a:pt x="648363" y="4305992"/>
                  <a:pt x="3040277" y="5885693"/>
                  <a:pt x="5990852" y="5885693"/>
                </a:cubicBezTo>
                <a:cubicBezTo>
                  <a:pt x="7097318" y="5885693"/>
                  <a:pt x="8125222" y="5663548"/>
                  <a:pt x="8977888" y="5283105"/>
                </a:cubicBezTo>
                <a:lnTo>
                  <a:pt x="9122060" y="5211904"/>
                </a:lnTo>
                <a:lnTo>
                  <a:pt x="9122060" y="6021288"/>
                </a:lnTo>
                <a:lnTo>
                  <a:pt x="0" y="6021288"/>
                </a:lnTo>
                <a:close/>
              </a:path>
            </a:pathLst>
          </a:custGeom>
          <a:solidFill>
            <a:srgbClr val="00206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Arredondado 1"/>
          <p:cNvSpPr/>
          <p:nvPr userDrawn="1"/>
        </p:nvSpPr>
        <p:spPr>
          <a:xfrm>
            <a:off x="-28399" y="-2"/>
            <a:ext cx="9248261" cy="6865439"/>
          </a:xfrm>
          <a:custGeom>
            <a:avLst/>
            <a:gdLst>
              <a:gd name="connsiteX0" fmla="*/ 0 w 8464961"/>
              <a:gd name="connsiteY0" fmla="*/ 407172 h 6237312"/>
              <a:gd name="connsiteX1" fmla="*/ 407172 w 8464961"/>
              <a:gd name="connsiteY1" fmla="*/ 0 h 6237312"/>
              <a:gd name="connsiteX2" fmla="*/ 8057789 w 8464961"/>
              <a:gd name="connsiteY2" fmla="*/ 0 h 6237312"/>
              <a:gd name="connsiteX3" fmla="*/ 8464961 w 8464961"/>
              <a:gd name="connsiteY3" fmla="*/ 407172 h 6237312"/>
              <a:gd name="connsiteX4" fmla="*/ 8464961 w 8464961"/>
              <a:gd name="connsiteY4" fmla="*/ 5830140 h 6237312"/>
              <a:gd name="connsiteX5" fmla="*/ 8057789 w 8464961"/>
              <a:gd name="connsiteY5" fmla="*/ 6237312 h 6237312"/>
              <a:gd name="connsiteX6" fmla="*/ 407172 w 8464961"/>
              <a:gd name="connsiteY6" fmla="*/ 6237312 h 6237312"/>
              <a:gd name="connsiteX7" fmla="*/ 0 w 8464961"/>
              <a:gd name="connsiteY7" fmla="*/ 5830140 h 6237312"/>
              <a:gd name="connsiteX8" fmla="*/ 0 w 8464961"/>
              <a:gd name="connsiteY8" fmla="*/ 407172 h 6237312"/>
              <a:gd name="connsiteX0" fmla="*/ 39560 w 8504521"/>
              <a:gd name="connsiteY0" fmla="*/ 407172 h 6280041"/>
              <a:gd name="connsiteX1" fmla="*/ 446732 w 8504521"/>
              <a:gd name="connsiteY1" fmla="*/ 0 h 6280041"/>
              <a:gd name="connsiteX2" fmla="*/ 8097349 w 8504521"/>
              <a:gd name="connsiteY2" fmla="*/ 0 h 6280041"/>
              <a:gd name="connsiteX3" fmla="*/ 8504521 w 8504521"/>
              <a:gd name="connsiteY3" fmla="*/ 407172 h 6280041"/>
              <a:gd name="connsiteX4" fmla="*/ 8504521 w 8504521"/>
              <a:gd name="connsiteY4" fmla="*/ 5830140 h 6280041"/>
              <a:gd name="connsiteX5" fmla="*/ 8097349 w 8504521"/>
              <a:gd name="connsiteY5" fmla="*/ 6237312 h 6280041"/>
              <a:gd name="connsiteX6" fmla="*/ 130538 w 8504521"/>
              <a:gd name="connsiteY6" fmla="*/ 6280041 h 6280041"/>
              <a:gd name="connsiteX7" fmla="*/ 39560 w 8504521"/>
              <a:gd name="connsiteY7" fmla="*/ 5830140 h 6280041"/>
              <a:gd name="connsiteX8" fmla="*/ 39560 w 8504521"/>
              <a:gd name="connsiteY8" fmla="*/ 407172 h 6280041"/>
              <a:gd name="connsiteX0" fmla="*/ 35943 w 8500904"/>
              <a:gd name="connsiteY0" fmla="*/ 407172 h 6280041"/>
              <a:gd name="connsiteX1" fmla="*/ 443115 w 8500904"/>
              <a:gd name="connsiteY1" fmla="*/ 0 h 6280041"/>
              <a:gd name="connsiteX2" fmla="*/ 8093732 w 8500904"/>
              <a:gd name="connsiteY2" fmla="*/ 0 h 6280041"/>
              <a:gd name="connsiteX3" fmla="*/ 8500904 w 8500904"/>
              <a:gd name="connsiteY3" fmla="*/ 407172 h 6280041"/>
              <a:gd name="connsiteX4" fmla="*/ 8500904 w 8500904"/>
              <a:gd name="connsiteY4" fmla="*/ 5830140 h 6280041"/>
              <a:gd name="connsiteX5" fmla="*/ 8093732 w 8500904"/>
              <a:gd name="connsiteY5" fmla="*/ 6237312 h 6280041"/>
              <a:gd name="connsiteX6" fmla="*/ 126921 w 8500904"/>
              <a:gd name="connsiteY6" fmla="*/ 6280041 h 6280041"/>
              <a:gd name="connsiteX7" fmla="*/ 44489 w 8500904"/>
              <a:gd name="connsiteY7" fmla="*/ 5778866 h 6280041"/>
              <a:gd name="connsiteX8" fmla="*/ 35943 w 8500904"/>
              <a:gd name="connsiteY8" fmla="*/ 407172 h 6280041"/>
              <a:gd name="connsiteX0" fmla="*/ 89660 w 8554621"/>
              <a:gd name="connsiteY0" fmla="*/ 1090836 h 6963705"/>
              <a:gd name="connsiteX1" fmla="*/ 103726 w 8554621"/>
              <a:gd name="connsiteY1" fmla="*/ 0 h 6963705"/>
              <a:gd name="connsiteX2" fmla="*/ 8147449 w 8554621"/>
              <a:gd name="connsiteY2" fmla="*/ 683664 h 6963705"/>
              <a:gd name="connsiteX3" fmla="*/ 8554621 w 8554621"/>
              <a:gd name="connsiteY3" fmla="*/ 1090836 h 6963705"/>
              <a:gd name="connsiteX4" fmla="*/ 8554621 w 8554621"/>
              <a:gd name="connsiteY4" fmla="*/ 6513804 h 6963705"/>
              <a:gd name="connsiteX5" fmla="*/ 8147449 w 8554621"/>
              <a:gd name="connsiteY5" fmla="*/ 6920976 h 6963705"/>
              <a:gd name="connsiteX6" fmla="*/ 180638 w 8554621"/>
              <a:gd name="connsiteY6" fmla="*/ 6963705 h 6963705"/>
              <a:gd name="connsiteX7" fmla="*/ 98206 w 8554621"/>
              <a:gd name="connsiteY7" fmla="*/ 6462530 h 6963705"/>
              <a:gd name="connsiteX8" fmla="*/ 89660 w 8554621"/>
              <a:gd name="connsiteY8" fmla="*/ 1090836 h 6963705"/>
              <a:gd name="connsiteX0" fmla="*/ 89660 w 9332288"/>
              <a:gd name="connsiteY0" fmla="*/ 1090836 h 6975869"/>
              <a:gd name="connsiteX1" fmla="*/ 103726 w 9332288"/>
              <a:gd name="connsiteY1" fmla="*/ 0 h 6975869"/>
              <a:gd name="connsiteX2" fmla="*/ 8147449 w 9332288"/>
              <a:gd name="connsiteY2" fmla="*/ 683664 h 6975869"/>
              <a:gd name="connsiteX3" fmla="*/ 8554621 w 9332288"/>
              <a:gd name="connsiteY3" fmla="*/ 1090836 h 6975869"/>
              <a:gd name="connsiteX4" fmla="*/ 9332288 w 9332288"/>
              <a:gd name="connsiteY4" fmla="*/ 6855636 h 6975869"/>
              <a:gd name="connsiteX5" fmla="*/ 8147449 w 9332288"/>
              <a:gd name="connsiteY5" fmla="*/ 6920976 h 6975869"/>
              <a:gd name="connsiteX6" fmla="*/ 180638 w 9332288"/>
              <a:gd name="connsiteY6" fmla="*/ 6963705 h 6975869"/>
              <a:gd name="connsiteX7" fmla="*/ 98206 w 9332288"/>
              <a:gd name="connsiteY7" fmla="*/ 6462530 h 6975869"/>
              <a:gd name="connsiteX8" fmla="*/ 89660 w 9332288"/>
              <a:gd name="connsiteY8" fmla="*/ 1090836 h 6975869"/>
              <a:gd name="connsiteX0" fmla="*/ 35943 w 9278571"/>
              <a:gd name="connsiteY0" fmla="*/ 1056652 h 6941685"/>
              <a:gd name="connsiteX1" fmla="*/ 135467 w 9278571"/>
              <a:gd name="connsiteY1" fmla="*/ 0 h 6941685"/>
              <a:gd name="connsiteX2" fmla="*/ 8093732 w 9278571"/>
              <a:gd name="connsiteY2" fmla="*/ 649480 h 6941685"/>
              <a:gd name="connsiteX3" fmla="*/ 8500904 w 9278571"/>
              <a:gd name="connsiteY3" fmla="*/ 1056652 h 6941685"/>
              <a:gd name="connsiteX4" fmla="*/ 9278571 w 9278571"/>
              <a:gd name="connsiteY4" fmla="*/ 6821452 h 6941685"/>
              <a:gd name="connsiteX5" fmla="*/ 8093732 w 9278571"/>
              <a:gd name="connsiteY5" fmla="*/ 6886792 h 6941685"/>
              <a:gd name="connsiteX6" fmla="*/ 126921 w 9278571"/>
              <a:gd name="connsiteY6" fmla="*/ 6929521 h 6941685"/>
              <a:gd name="connsiteX7" fmla="*/ 44489 w 9278571"/>
              <a:gd name="connsiteY7" fmla="*/ 6428346 h 6941685"/>
              <a:gd name="connsiteX8" fmla="*/ 35943 w 9278571"/>
              <a:gd name="connsiteY8" fmla="*/ 1056652 h 6941685"/>
              <a:gd name="connsiteX0" fmla="*/ 65944 w 9308572"/>
              <a:gd name="connsiteY0" fmla="*/ 1073743 h 6958776"/>
              <a:gd name="connsiteX1" fmla="*/ 114193 w 9308572"/>
              <a:gd name="connsiteY1" fmla="*/ 0 h 6958776"/>
              <a:gd name="connsiteX2" fmla="*/ 8123733 w 9308572"/>
              <a:gd name="connsiteY2" fmla="*/ 666571 h 6958776"/>
              <a:gd name="connsiteX3" fmla="*/ 8530905 w 9308572"/>
              <a:gd name="connsiteY3" fmla="*/ 1073743 h 6958776"/>
              <a:gd name="connsiteX4" fmla="*/ 9308572 w 9308572"/>
              <a:gd name="connsiteY4" fmla="*/ 6838543 h 6958776"/>
              <a:gd name="connsiteX5" fmla="*/ 8123733 w 9308572"/>
              <a:gd name="connsiteY5" fmla="*/ 6903883 h 6958776"/>
              <a:gd name="connsiteX6" fmla="*/ 156922 w 9308572"/>
              <a:gd name="connsiteY6" fmla="*/ 6946612 h 6958776"/>
              <a:gd name="connsiteX7" fmla="*/ 74490 w 9308572"/>
              <a:gd name="connsiteY7" fmla="*/ 6445437 h 6958776"/>
              <a:gd name="connsiteX8" fmla="*/ 65944 w 9308572"/>
              <a:gd name="connsiteY8" fmla="*/ 1073743 h 6958776"/>
              <a:gd name="connsiteX0" fmla="*/ 65944 w 9308572"/>
              <a:gd name="connsiteY0" fmla="*/ 1073743 h 6946612"/>
              <a:gd name="connsiteX1" fmla="*/ 114193 w 9308572"/>
              <a:gd name="connsiteY1" fmla="*/ 0 h 6946612"/>
              <a:gd name="connsiteX2" fmla="*/ 8123733 w 9308572"/>
              <a:gd name="connsiteY2" fmla="*/ 666571 h 6946612"/>
              <a:gd name="connsiteX3" fmla="*/ 8530905 w 9308572"/>
              <a:gd name="connsiteY3" fmla="*/ 1073743 h 6946612"/>
              <a:gd name="connsiteX4" fmla="*/ 9308572 w 9308572"/>
              <a:gd name="connsiteY4" fmla="*/ 6838543 h 6946612"/>
              <a:gd name="connsiteX5" fmla="*/ 8123733 w 9308572"/>
              <a:gd name="connsiteY5" fmla="*/ 6903883 h 6946612"/>
              <a:gd name="connsiteX6" fmla="*/ 156922 w 9308572"/>
              <a:gd name="connsiteY6" fmla="*/ 6946612 h 6946612"/>
              <a:gd name="connsiteX7" fmla="*/ 74490 w 9308572"/>
              <a:gd name="connsiteY7" fmla="*/ 6445437 h 6946612"/>
              <a:gd name="connsiteX8" fmla="*/ 65944 w 9308572"/>
              <a:gd name="connsiteY8" fmla="*/ 1073743 h 6946612"/>
              <a:gd name="connsiteX0" fmla="*/ 65944 w 9274389"/>
              <a:gd name="connsiteY0" fmla="*/ 1073743 h 6976164"/>
              <a:gd name="connsiteX1" fmla="*/ 114193 w 9274389"/>
              <a:gd name="connsiteY1" fmla="*/ 0 h 6976164"/>
              <a:gd name="connsiteX2" fmla="*/ 8123733 w 9274389"/>
              <a:gd name="connsiteY2" fmla="*/ 666571 h 6976164"/>
              <a:gd name="connsiteX3" fmla="*/ 8530905 w 9274389"/>
              <a:gd name="connsiteY3" fmla="*/ 1073743 h 6976164"/>
              <a:gd name="connsiteX4" fmla="*/ 9274389 w 9274389"/>
              <a:gd name="connsiteY4" fmla="*/ 6941093 h 6976164"/>
              <a:gd name="connsiteX5" fmla="*/ 8123733 w 9274389"/>
              <a:gd name="connsiteY5" fmla="*/ 6903883 h 6976164"/>
              <a:gd name="connsiteX6" fmla="*/ 156922 w 9274389"/>
              <a:gd name="connsiteY6" fmla="*/ 6946612 h 6976164"/>
              <a:gd name="connsiteX7" fmla="*/ 74490 w 9274389"/>
              <a:gd name="connsiteY7" fmla="*/ 6445437 h 6976164"/>
              <a:gd name="connsiteX8" fmla="*/ 65944 w 9274389"/>
              <a:gd name="connsiteY8" fmla="*/ 1073743 h 6976164"/>
              <a:gd name="connsiteX0" fmla="*/ 65944 w 9274389"/>
              <a:gd name="connsiteY0" fmla="*/ 1073743 h 6946612"/>
              <a:gd name="connsiteX1" fmla="*/ 114193 w 9274389"/>
              <a:gd name="connsiteY1" fmla="*/ 0 h 6946612"/>
              <a:gd name="connsiteX2" fmla="*/ 8123733 w 9274389"/>
              <a:gd name="connsiteY2" fmla="*/ 666571 h 6946612"/>
              <a:gd name="connsiteX3" fmla="*/ 8530905 w 9274389"/>
              <a:gd name="connsiteY3" fmla="*/ 1073743 h 6946612"/>
              <a:gd name="connsiteX4" fmla="*/ 9274389 w 9274389"/>
              <a:gd name="connsiteY4" fmla="*/ 6941093 h 6946612"/>
              <a:gd name="connsiteX5" fmla="*/ 8123733 w 9274389"/>
              <a:gd name="connsiteY5" fmla="*/ 6903883 h 6946612"/>
              <a:gd name="connsiteX6" fmla="*/ 156922 w 9274389"/>
              <a:gd name="connsiteY6" fmla="*/ 6946612 h 6946612"/>
              <a:gd name="connsiteX7" fmla="*/ 74490 w 9274389"/>
              <a:gd name="connsiteY7" fmla="*/ 6445437 h 6946612"/>
              <a:gd name="connsiteX8" fmla="*/ 65944 w 9274389"/>
              <a:gd name="connsiteY8" fmla="*/ 1073743 h 6946612"/>
              <a:gd name="connsiteX0" fmla="*/ 35943 w 9244388"/>
              <a:gd name="connsiteY0" fmla="*/ 1073743 h 6946612"/>
              <a:gd name="connsiteX1" fmla="*/ 84192 w 9244388"/>
              <a:gd name="connsiteY1" fmla="*/ 0 h 6946612"/>
              <a:gd name="connsiteX2" fmla="*/ 8093732 w 9244388"/>
              <a:gd name="connsiteY2" fmla="*/ 666571 h 6946612"/>
              <a:gd name="connsiteX3" fmla="*/ 8500904 w 9244388"/>
              <a:gd name="connsiteY3" fmla="*/ 1073743 h 6946612"/>
              <a:gd name="connsiteX4" fmla="*/ 9244388 w 9244388"/>
              <a:gd name="connsiteY4" fmla="*/ 6941093 h 6946612"/>
              <a:gd name="connsiteX5" fmla="*/ 8093732 w 9244388"/>
              <a:gd name="connsiteY5" fmla="*/ 6903883 h 6946612"/>
              <a:gd name="connsiteX6" fmla="*/ 126921 w 9244388"/>
              <a:gd name="connsiteY6" fmla="*/ 6946612 h 6946612"/>
              <a:gd name="connsiteX7" fmla="*/ 44489 w 9244388"/>
              <a:gd name="connsiteY7" fmla="*/ 6445437 h 6946612"/>
              <a:gd name="connsiteX8" fmla="*/ 35943 w 9244388"/>
              <a:gd name="connsiteY8" fmla="*/ 1073743 h 6946612"/>
              <a:gd name="connsiteX0" fmla="*/ 35943 w 9244388"/>
              <a:gd name="connsiteY0" fmla="*/ 1090834 h 6963703"/>
              <a:gd name="connsiteX1" fmla="*/ 58555 w 9244388"/>
              <a:gd name="connsiteY1" fmla="*/ 0 h 6963703"/>
              <a:gd name="connsiteX2" fmla="*/ 8093732 w 9244388"/>
              <a:gd name="connsiteY2" fmla="*/ 683662 h 6963703"/>
              <a:gd name="connsiteX3" fmla="*/ 8500904 w 9244388"/>
              <a:gd name="connsiteY3" fmla="*/ 1090834 h 6963703"/>
              <a:gd name="connsiteX4" fmla="*/ 9244388 w 9244388"/>
              <a:gd name="connsiteY4" fmla="*/ 6958184 h 6963703"/>
              <a:gd name="connsiteX5" fmla="*/ 8093732 w 9244388"/>
              <a:gd name="connsiteY5" fmla="*/ 6920974 h 6963703"/>
              <a:gd name="connsiteX6" fmla="*/ 126921 w 9244388"/>
              <a:gd name="connsiteY6" fmla="*/ 6963703 h 6963703"/>
              <a:gd name="connsiteX7" fmla="*/ 44489 w 9244388"/>
              <a:gd name="connsiteY7" fmla="*/ 6462528 h 6963703"/>
              <a:gd name="connsiteX8" fmla="*/ 35943 w 9244388"/>
              <a:gd name="connsiteY8" fmla="*/ 1090834 h 6963703"/>
              <a:gd name="connsiteX0" fmla="*/ 35943 w 9244388"/>
              <a:gd name="connsiteY0" fmla="*/ 1090834 h 6963703"/>
              <a:gd name="connsiteX1" fmla="*/ 58555 w 9244388"/>
              <a:gd name="connsiteY1" fmla="*/ 0 h 6963703"/>
              <a:gd name="connsiteX2" fmla="*/ 8093732 w 9244388"/>
              <a:gd name="connsiteY2" fmla="*/ 683662 h 6963703"/>
              <a:gd name="connsiteX3" fmla="*/ 8500904 w 9244388"/>
              <a:gd name="connsiteY3" fmla="*/ 1090834 h 6963703"/>
              <a:gd name="connsiteX4" fmla="*/ 9244388 w 9244388"/>
              <a:gd name="connsiteY4" fmla="*/ 6958184 h 6963703"/>
              <a:gd name="connsiteX5" fmla="*/ 8093732 w 9244388"/>
              <a:gd name="connsiteY5" fmla="*/ 6920974 h 6963703"/>
              <a:gd name="connsiteX6" fmla="*/ 126921 w 9244388"/>
              <a:gd name="connsiteY6" fmla="*/ 6963703 h 6963703"/>
              <a:gd name="connsiteX7" fmla="*/ 44489 w 9244388"/>
              <a:gd name="connsiteY7" fmla="*/ 6462528 h 6963703"/>
              <a:gd name="connsiteX8" fmla="*/ 35943 w 9244388"/>
              <a:gd name="connsiteY8" fmla="*/ 1090834 h 6963703"/>
              <a:gd name="connsiteX0" fmla="*/ 35943 w 9244388"/>
              <a:gd name="connsiteY0" fmla="*/ 1090834 h 6963703"/>
              <a:gd name="connsiteX1" fmla="*/ 58555 w 9244388"/>
              <a:gd name="connsiteY1" fmla="*/ 0 h 6963703"/>
              <a:gd name="connsiteX2" fmla="*/ 8093732 w 9244388"/>
              <a:gd name="connsiteY2" fmla="*/ 683662 h 6963703"/>
              <a:gd name="connsiteX3" fmla="*/ 8500904 w 9244388"/>
              <a:gd name="connsiteY3" fmla="*/ 1090834 h 6963703"/>
              <a:gd name="connsiteX4" fmla="*/ 9244388 w 9244388"/>
              <a:gd name="connsiteY4" fmla="*/ 6958184 h 6963703"/>
              <a:gd name="connsiteX5" fmla="*/ 8093732 w 9244388"/>
              <a:gd name="connsiteY5" fmla="*/ 6920974 h 6963703"/>
              <a:gd name="connsiteX6" fmla="*/ 126921 w 9244388"/>
              <a:gd name="connsiteY6" fmla="*/ 6963703 h 6963703"/>
              <a:gd name="connsiteX7" fmla="*/ 44489 w 9244388"/>
              <a:gd name="connsiteY7" fmla="*/ 6462528 h 6963703"/>
              <a:gd name="connsiteX8" fmla="*/ 35943 w 9244388"/>
              <a:gd name="connsiteY8" fmla="*/ 1090834 h 6963703"/>
              <a:gd name="connsiteX0" fmla="*/ 0 w 9208445"/>
              <a:gd name="connsiteY0" fmla="*/ 1090834 h 6969137"/>
              <a:gd name="connsiteX1" fmla="*/ 22612 w 9208445"/>
              <a:gd name="connsiteY1" fmla="*/ 0 h 6969137"/>
              <a:gd name="connsiteX2" fmla="*/ 8057789 w 9208445"/>
              <a:gd name="connsiteY2" fmla="*/ 683662 h 6969137"/>
              <a:gd name="connsiteX3" fmla="*/ 8464961 w 9208445"/>
              <a:gd name="connsiteY3" fmla="*/ 1090834 h 6969137"/>
              <a:gd name="connsiteX4" fmla="*/ 9208445 w 9208445"/>
              <a:gd name="connsiteY4" fmla="*/ 6958184 h 6969137"/>
              <a:gd name="connsiteX5" fmla="*/ 8057789 w 9208445"/>
              <a:gd name="connsiteY5" fmla="*/ 6920974 h 6969137"/>
              <a:gd name="connsiteX6" fmla="*/ 90978 w 9208445"/>
              <a:gd name="connsiteY6" fmla="*/ 6963703 h 6969137"/>
              <a:gd name="connsiteX7" fmla="*/ 8546 w 9208445"/>
              <a:gd name="connsiteY7" fmla="*/ 6462528 h 6969137"/>
              <a:gd name="connsiteX8" fmla="*/ 0 w 9208445"/>
              <a:gd name="connsiteY8" fmla="*/ 1090834 h 6969137"/>
              <a:gd name="connsiteX0" fmla="*/ 0 w 9208445"/>
              <a:gd name="connsiteY0" fmla="*/ 1090834 h 6972993"/>
              <a:gd name="connsiteX1" fmla="*/ 22612 w 9208445"/>
              <a:gd name="connsiteY1" fmla="*/ 0 h 6972993"/>
              <a:gd name="connsiteX2" fmla="*/ 8057789 w 9208445"/>
              <a:gd name="connsiteY2" fmla="*/ 683662 h 6972993"/>
              <a:gd name="connsiteX3" fmla="*/ 8464961 w 9208445"/>
              <a:gd name="connsiteY3" fmla="*/ 1090834 h 6972993"/>
              <a:gd name="connsiteX4" fmla="*/ 9208445 w 9208445"/>
              <a:gd name="connsiteY4" fmla="*/ 6958184 h 6972993"/>
              <a:gd name="connsiteX5" fmla="*/ 8057789 w 9208445"/>
              <a:gd name="connsiteY5" fmla="*/ 6972993 h 6972993"/>
              <a:gd name="connsiteX6" fmla="*/ 90978 w 9208445"/>
              <a:gd name="connsiteY6" fmla="*/ 6963703 h 6972993"/>
              <a:gd name="connsiteX7" fmla="*/ 8546 w 9208445"/>
              <a:gd name="connsiteY7" fmla="*/ 6462528 h 6972993"/>
              <a:gd name="connsiteX8" fmla="*/ 0 w 9208445"/>
              <a:gd name="connsiteY8" fmla="*/ 1090834 h 6972993"/>
              <a:gd name="connsiteX0" fmla="*/ 0 w 9176000"/>
              <a:gd name="connsiteY0" fmla="*/ 1090834 h 6972993"/>
              <a:gd name="connsiteX1" fmla="*/ 22612 w 9176000"/>
              <a:gd name="connsiteY1" fmla="*/ 0 h 6972993"/>
              <a:gd name="connsiteX2" fmla="*/ 8057789 w 9176000"/>
              <a:gd name="connsiteY2" fmla="*/ 683662 h 6972993"/>
              <a:gd name="connsiteX3" fmla="*/ 8464961 w 9176000"/>
              <a:gd name="connsiteY3" fmla="*/ 1090834 h 6972993"/>
              <a:gd name="connsiteX4" fmla="*/ 9176000 w 9176000"/>
              <a:gd name="connsiteY4" fmla="*/ 6969246 h 6972993"/>
              <a:gd name="connsiteX5" fmla="*/ 8057789 w 9176000"/>
              <a:gd name="connsiteY5" fmla="*/ 6972993 h 6972993"/>
              <a:gd name="connsiteX6" fmla="*/ 90978 w 9176000"/>
              <a:gd name="connsiteY6" fmla="*/ 6963703 h 6972993"/>
              <a:gd name="connsiteX7" fmla="*/ 8546 w 9176000"/>
              <a:gd name="connsiteY7" fmla="*/ 6462528 h 6972993"/>
              <a:gd name="connsiteX8" fmla="*/ 0 w 9176000"/>
              <a:gd name="connsiteY8" fmla="*/ 1090834 h 6972993"/>
              <a:gd name="connsiteX0" fmla="*/ 6925 w 9182925"/>
              <a:gd name="connsiteY0" fmla="*/ 1090834 h 6972993"/>
              <a:gd name="connsiteX1" fmla="*/ 29537 w 9182925"/>
              <a:gd name="connsiteY1" fmla="*/ 0 h 6972993"/>
              <a:gd name="connsiteX2" fmla="*/ 8064714 w 9182925"/>
              <a:gd name="connsiteY2" fmla="*/ 683662 h 6972993"/>
              <a:gd name="connsiteX3" fmla="*/ 8471886 w 9182925"/>
              <a:gd name="connsiteY3" fmla="*/ 1090834 h 6972993"/>
              <a:gd name="connsiteX4" fmla="*/ 9182925 w 9182925"/>
              <a:gd name="connsiteY4" fmla="*/ 6969246 h 6972993"/>
              <a:gd name="connsiteX5" fmla="*/ 8064714 w 9182925"/>
              <a:gd name="connsiteY5" fmla="*/ 6972993 h 6972993"/>
              <a:gd name="connsiteX6" fmla="*/ 76273 w 9182925"/>
              <a:gd name="connsiteY6" fmla="*/ 6963703 h 6972993"/>
              <a:gd name="connsiteX7" fmla="*/ 15471 w 9182925"/>
              <a:gd name="connsiteY7" fmla="*/ 6462528 h 6972993"/>
              <a:gd name="connsiteX8" fmla="*/ 6925 w 9182925"/>
              <a:gd name="connsiteY8" fmla="*/ 1090834 h 6972993"/>
              <a:gd name="connsiteX0" fmla="*/ 0 w 9176000"/>
              <a:gd name="connsiteY0" fmla="*/ 1090834 h 6972993"/>
              <a:gd name="connsiteX1" fmla="*/ 22612 w 9176000"/>
              <a:gd name="connsiteY1" fmla="*/ 0 h 6972993"/>
              <a:gd name="connsiteX2" fmla="*/ 8057789 w 9176000"/>
              <a:gd name="connsiteY2" fmla="*/ 683662 h 6972993"/>
              <a:gd name="connsiteX3" fmla="*/ 8464961 w 9176000"/>
              <a:gd name="connsiteY3" fmla="*/ 1090834 h 6972993"/>
              <a:gd name="connsiteX4" fmla="*/ 9176000 w 9176000"/>
              <a:gd name="connsiteY4" fmla="*/ 6969246 h 6972993"/>
              <a:gd name="connsiteX5" fmla="*/ 8057789 w 9176000"/>
              <a:gd name="connsiteY5" fmla="*/ 6972993 h 6972993"/>
              <a:gd name="connsiteX6" fmla="*/ 69348 w 9176000"/>
              <a:gd name="connsiteY6" fmla="*/ 6963703 h 6972993"/>
              <a:gd name="connsiteX7" fmla="*/ 8546 w 9176000"/>
              <a:gd name="connsiteY7" fmla="*/ 6462528 h 6972993"/>
              <a:gd name="connsiteX8" fmla="*/ 0 w 9176000"/>
              <a:gd name="connsiteY8" fmla="*/ 1090834 h 6972993"/>
              <a:gd name="connsiteX0" fmla="*/ 39258 w 9215258"/>
              <a:gd name="connsiteY0" fmla="*/ 1090834 h 6972993"/>
              <a:gd name="connsiteX1" fmla="*/ 61870 w 9215258"/>
              <a:gd name="connsiteY1" fmla="*/ 0 h 6972993"/>
              <a:gd name="connsiteX2" fmla="*/ 8097047 w 9215258"/>
              <a:gd name="connsiteY2" fmla="*/ 683662 h 6972993"/>
              <a:gd name="connsiteX3" fmla="*/ 8504219 w 9215258"/>
              <a:gd name="connsiteY3" fmla="*/ 1090834 h 6972993"/>
              <a:gd name="connsiteX4" fmla="*/ 9215258 w 9215258"/>
              <a:gd name="connsiteY4" fmla="*/ 6969246 h 6972993"/>
              <a:gd name="connsiteX5" fmla="*/ 8097047 w 9215258"/>
              <a:gd name="connsiteY5" fmla="*/ 6972993 h 6972993"/>
              <a:gd name="connsiteX6" fmla="*/ 43717 w 9215258"/>
              <a:gd name="connsiteY6" fmla="*/ 6963703 h 6972993"/>
              <a:gd name="connsiteX7" fmla="*/ 47804 w 9215258"/>
              <a:gd name="connsiteY7" fmla="*/ 6462528 h 6972993"/>
              <a:gd name="connsiteX8" fmla="*/ 39258 w 9215258"/>
              <a:gd name="connsiteY8" fmla="*/ 1090834 h 6972993"/>
              <a:gd name="connsiteX0" fmla="*/ 20050 w 9196050"/>
              <a:gd name="connsiteY0" fmla="*/ 1090834 h 6972993"/>
              <a:gd name="connsiteX1" fmla="*/ 42662 w 9196050"/>
              <a:gd name="connsiteY1" fmla="*/ 0 h 6972993"/>
              <a:gd name="connsiteX2" fmla="*/ 8077839 w 9196050"/>
              <a:gd name="connsiteY2" fmla="*/ 683662 h 6972993"/>
              <a:gd name="connsiteX3" fmla="*/ 8485011 w 9196050"/>
              <a:gd name="connsiteY3" fmla="*/ 1090834 h 6972993"/>
              <a:gd name="connsiteX4" fmla="*/ 9196050 w 9196050"/>
              <a:gd name="connsiteY4" fmla="*/ 6969246 h 6972993"/>
              <a:gd name="connsiteX5" fmla="*/ 8077839 w 9196050"/>
              <a:gd name="connsiteY5" fmla="*/ 6972993 h 6972993"/>
              <a:gd name="connsiteX6" fmla="*/ 24509 w 9196050"/>
              <a:gd name="connsiteY6" fmla="*/ 6963703 h 6972993"/>
              <a:gd name="connsiteX7" fmla="*/ 28596 w 9196050"/>
              <a:gd name="connsiteY7" fmla="*/ 6462528 h 6972993"/>
              <a:gd name="connsiteX8" fmla="*/ 20050 w 9196050"/>
              <a:gd name="connsiteY8" fmla="*/ 1090834 h 6972993"/>
              <a:gd name="connsiteX0" fmla="*/ 12122 w 9188122"/>
              <a:gd name="connsiteY0" fmla="*/ 1090834 h 6976688"/>
              <a:gd name="connsiteX1" fmla="*/ 34734 w 9188122"/>
              <a:gd name="connsiteY1" fmla="*/ 0 h 6976688"/>
              <a:gd name="connsiteX2" fmla="*/ 8069911 w 9188122"/>
              <a:gd name="connsiteY2" fmla="*/ 683662 h 6976688"/>
              <a:gd name="connsiteX3" fmla="*/ 8477083 w 9188122"/>
              <a:gd name="connsiteY3" fmla="*/ 1090834 h 6976688"/>
              <a:gd name="connsiteX4" fmla="*/ 9188122 w 9188122"/>
              <a:gd name="connsiteY4" fmla="*/ 6969246 h 6976688"/>
              <a:gd name="connsiteX5" fmla="*/ 8069911 w 9188122"/>
              <a:gd name="connsiteY5" fmla="*/ 6972993 h 6976688"/>
              <a:gd name="connsiteX6" fmla="*/ 27396 w 9188122"/>
              <a:gd name="connsiteY6" fmla="*/ 6974765 h 6976688"/>
              <a:gd name="connsiteX7" fmla="*/ 20668 w 9188122"/>
              <a:gd name="connsiteY7" fmla="*/ 6462528 h 6976688"/>
              <a:gd name="connsiteX8" fmla="*/ 12122 w 9188122"/>
              <a:gd name="connsiteY8" fmla="*/ 1090834 h 69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88122" h="6976688">
                <a:moveTo>
                  <a:pt x="12122" y="1090834"/>
                </a:moveTo>
                <a:cubicBezTo>
                  <a:pt x="12122" y="865959"/>
                  <a:pt x="32049" y="1110954"/>
                  <a:pt x="34734" y="0"/>
                </a:cubicBezTo>
                <a:lnTo>
                  <a:pt x="8069911" y="683662"/>
                </a:lnTo>
                <a:cubicBezTo>
                  <a:pt x="8294786" y="683662"/>
                  <a:pt x="8477083" y="865959"/>
                  <a:pt x="8477083" y="1090834"/>
                </a:cubicBezTo>
                <a:lnTo>
                  <a:pt x="9188122" y="6969246"/>
                </a:lnTo>
                <a:lnTo>
                  <a:pt x="8069911" y="6972993"/>
                </a:lnTo>
                <a:lnTo>
                  <a:pt x="27396" y="6974765"/>
                </a:lnTo>
                <a:cubicBezTo>
                  <a:pt x="-30038" y="7004299"/>
                  <a:pt x="20668" y="6687403"/>
                  <a:pt x="20668" y="6462528"/>
                </a:cubicBezTo>
                <a:cubicBezTo>
                  <a:pt x="17819" y="4671963"/>
                  <a:pt x="14971" y="2881399"/>
                  <a:pt x="12122" y="10908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 userDrawn="1">
            <p:ph type="sldNum" sz="quarter" idx="4"/>
          </p:nvPr>
        </p:nvSpPr>
        <p:spPr>
          <a:xfrm>
            <a:off x="4254183" y="6242173"/>
            <a:ext cx="683096" cy="365125"/>
          </a:xfrm>
          <a:prstGeom prst="rect">
            <a:avLst/>
          </a:prstGeom>
          <a:solidFill>
            <a:schemeClr val="bg1">
              <a:alpha val="82000"/>
            </a:schemeClr>
          </a:solidFill>
          <a:effectLst/>
        </p:spPr>
        <p:txBody>
          <a:bodyPr/>
          <a:lstStyle>
            <a:lvl1pPr algn="l">
              <a:defRPr/>
            </a:lvl1pPr>
          </a:lstStyle>
          <a:p>
            <a:fld id="{67D58293-D446-4FDE-A529-B95D2061749A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360"/>
            <a:ext cx="555092" cy="576000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 bwMode="auto">
          <a:xfrm>
            <a:off x="648363" y="6309320"/>
            <a:ext cx="2208213" cy="2308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900" b="1" i="1" dirty="0" smtClean="0">
                <a:solidFill>
                  <a:schemeClr val="tx1"/>
                </a:solidFill>
              </a:rPr>
              <a:t>AD</a:t>
            </a:r>
            <a:r>
              <a:rPr lang="pt-BR" sz="900" b="1" i="1" baseline="0" dirty="0" smtClean="0">
                <a:solidFill>
                  <a:schemeClr val="tx1"/>
                </a:solidFill>
              </a:rPr>
              <a:t> HOC</a:t>
            </a:r>
            <a:r>
              <a:rPr lang="pt-BR" sz="900" b="1" i="1" dirty="0" smtClean="0">
                <a:solidFill>
                  <a:schemeClr val="tx1"/>
                </a:solidFill>
              </a:rPr>
              <a:t> – 13/03/2020</a:t>
            </a:r>
            <a:endParaRPr lang="pt-BR" sz="900" b="1" i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trole%20de%20RTAagosto2014.xls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trole%20de%20RTAagosto2014.xls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6976" t="47576" r="53698" b="1349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93296"/>
            <a:ext cx="555092" cy="576000"/>
          </a:xfrm>
          <a:prstGeom prst="rect">
            <a:avLst/>
          </a:prstGeom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08818" y="2008034"/>
            <a:ext cx="8326363" cy="284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pt-BR" altLang="pt-BR" sz="1050" dirty="0">
              <a:latin typeface="Trebuchet MS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BR" alt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ª Reunião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 Ad Hoc </a:t>
            </a:r>
            <a:r>
              <a:rPr lang="pt-B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Propagação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pt-BR" altLang="pt-B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de Março de 2020 – Rio de Janeiro - RJ</a:t>
            </a:r>
            <a:endParaRPr lang="pt-BR" alt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58" y="1576034"/>
            <a:ext cx="1781469" cy="432000"/>
          </a:xfrm>
          <a:prstGeom prst="rect">
            <a:avLst/>
          </a:prstGeom>
          <a:effec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72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1706"/>
            <a:ext cx="178091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5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523905"/>
            <a:ext cx="7992888" cy="48493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Medições em campo</a:t>
            </a:r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algn="l"/>
            <a:endParaRPr lang="pt-BR" sz="1600" b="1" kern="0" dirty="0" smtClean="0"/>
          </a:p>
          <a:p>
            <a:pPr algn="just"/>
            <a:r>
              <a:rPr lang="pt-BR" sz="1800" b="1" kern="0" dirty="0"/>
              <a:t>O Eng. Rodrigo informou que a contratação para uso do </a:t>
            </a:r>
            <a:r>
              <a:rPr lang="pt-BR" sz="1800" b="1" kern="0" dirty="0" err="1"/>
              <a:t>drone</a:t>
            </a:r>
            <a:r>
              <a:rPr lang="pt-BR" sz="1800" b="1" kern="0" dirty="0"/>
              <a:t> para os anos de 2020 e 2021.</a:t>
            </a:r>
          </a:p>
          <a:p>
            <a:pPr algn="just"/>
            <a:endParaRPr lang="pt-BR" sz="1800" b="1" kern="0" dirty="0"/>
          </a:p>
          <a:p>
            <a:pPr algn="just"/>
            <a:r>
              <a:rPr lang="pt-BR" sz="1800" b="1" kern="0" dirty="0" smtClean="0"/>
              <a:t>O </a:t>
            </a:r>
            <a:r>
              <a:rPr lang="pt-BR" sz="1800" b="1" kern="0" dirty="0"/>
              <a:t>Eng. </a:t>
            </a:r>
            <a:r>
              <a:rPr lang="pt-BR" sz="1800" b="1" kern="0" dirty="0"/>
              <a:t>Robson encaminhará questionamento à </a:t>
            </a:r>
            <a:r>
              <a:rPr lang="pt-BR" sz="1800" b="1" kern="0" dirty="0" err="1"/>
              <a:t>Rhode</a:t>
            </a:r>
            <a:r>
              <a:rPr lang="pt-BR" sz="1800" b="1" kern="0" dirty="0"/>
              <a:t>-Schwartz sobre parâmetros de calibração do equipamento.</a:t>
            </a:r>
          </a:p>
          <a:p>
            <a:pPr algn="just"/>
            <a:endParaRPr lang="pt-BR" sz="1800" b="1" kern="0" dirty="0"/>
          </a:p>
          <a:p>
            <a:pPr algn="just"/>
            <a:r>
              <a:rPr lang="pt-BR" sz="1800" b="1" kern="0" dirty="0"/>
              <a:t>As datas para a campanha de medição de difração serão marcadas após a confecção da haste. </a:t>
            </a:r>
            <a:r>
              <a:rPr lang="pt-BR" sz="1800" b="1" kern="0" dirty="0" smtClean="0"/>
              <a:t>Posteriormente, </a:t>
            </a:r>
            <a:r>
              <a:rPr lang="pt-BR" sz="1800" b="1" kern="0" dirty="0"/>
              <a:t>será agendada a calibração do equipamento, com data prevista para a 1° semana de abril. </a:t>
            </a:r>
            <a:r>
              <a:rPr lang="pt-BR" sz="1800" b="1" kern="0" dirty="0"/>
              <a:t>As medições serão marcadas para a 2° semana de abril.</a:t>
            </a:r>
          </a:p>
          <a:p>
            <a:pPr algn="l"/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/>
          </a:p>
          <a:p>
            <a:pPr marL="457200" lvl="2" algn="l"/>
            <a:endParaRPr lang="pt-BR" sz="1800" b="1" kern="0" dirty="0">
              <a:solidFill>
                <a:schemeClr val="accent6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5948" y="552551"/>
            <a:ext cx="8304484" cy="509927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pt-BR" sz="1800" b="1" kern="0" dirty="0" smtClean="0"/>
              <a:t>Outros Assuntos</a:t>
            </a:r>
            <a:endParaRPr lang="pt-BR" sz="1800" b="1" kern="0" dirty="0"/>
          </a:p>
          <a:p>
            <a:pPr algn="just"/>
            <a:endParaRPr lang="pt-BR" sz="1800" b="1" kern="0" dirty="0" smtClean="0"/>
          </a:p>
          <a:p>
            <a:pPr algn="just"/>
            <a:endParaRPr lang="pt-BR" sz="1800" b="1" kern="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1" kern="0" dirty="0"/>
              <a:t>O Eng. Rodrigo Vieitas sugeriu que o Grupo Ad Hoc encaminhe contribuição para o </a:t>
            </a:r>
            <a:r>
              <a:rPr lang="pt-BR" sz="1800" b="1" kern="0" dirty="0" err="1"/>
              <a:t>MoMag</a:t>
            </a:r>
            <a:r>
              <a:rPr lang="pt-BR" sz="1800" b="1" kern="0" dirty="0"/>
              <a:t>, a ser realizado no UFF de 04 a 07 de agosto 2020. </a:t>
            </a:r>
            <a:endParaRPr lang="pt-BR" sz="1800" b="1" kern="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800" b="1" kern="0" dirty="0" smtClean="0"/>
              <a:t>O </a:t>
            </a:r>
            <a:r>
              <a:rPr lang="pt-BR" sz="1800" b="1" kern="0" dirty="0"/>
              <a:t>Eng. Pedro sugeriu que sejam enviadas duas contribuições: uma sobre a </a:t>
            </a:r>
            <a:r>
              <a:rPr lang="pt-BR" sz="1800" b="1" kern="0" dirty="0" err="1"/>
              <a:t>camapnha</a:t>
            </a:r>
            <a:r>
              <a:rPr lang="pt-BR" sz="1800" b="1" kern="0" dirty="0"/>
              <a:t> de medições e outro sobre os resultados de difração.</a:t>
            </a:r>
          </a:p>
          <a:p>
            <a:pPr algn="just"/>
            <a:endParaRPr lang="pt-BR" sz="1800" b="1" kern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1" kern="0" dirty="0" smtClean="0"/>
              <a:t>A Eng. </a:t>
            </a:r>
            <a:r>
              <a:rPr lang="pt-BR" sz="1800" b="1" kern="0" dirty="0" err="1" smtClean="0"/>
              <a:t>Valdileide</a:t>
            </a:r>
            <a:r>
              <a:rPr lang="pt-BR" sz="1800" b="1" kern="0" dirty="0" smtClean="0"/>
              <a:t> </a:t>
            </a:r>
            <a:r>
              <a:rPr lang="pt-BR" sz="1800" b="1" kern="0" dirty="0"/>
              <a:t>verificará se o evento de comunicação do DECEA será aberto para demais participantes.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b="1" kern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1" kern="0" dirty="0"/>
              <a:t>O Eng. Rodrigo Vieitas informou que as reuniões do GRR5 </a:t>
            </a:r>
            <a:r>
              <a:rPr lang="pt-BR" sz="1800" b="1" kern="0" dirty="0" smtClean="0"/>
              <a:t>ocorrerão </a:t>
            </a:r>
            <a:r>
              <a:rPr lang="pt-BR" sz="1800" b="1" kern="0" dirty="0"/>
              <a:t>na sexta-feira seguinte ao Ad Hoc. Pode-se participar presencialmente, junto à GR02, ou por Microsoft </a:t>
            </a:r>
            <a:r>
              <a:rPr lang="pt-BR" sz="1800" b="1" kern="0" dirty="0" err="1"/>
              <a:t>Teams</a:t>
            </a:r>
            <a:r>
              <a:rPr lang="pt-BR" sz="1800" b="1" kern="0" dirty="0"/>
              <a:t>.</a:t>
            </a:r>
          </a:p>
          <a:p>
            <a:pPr algn="just"/>
            <a:endParaRPr lang="pt-BR" sz="1800" b="1" kern="0" dirty="0"/>
          </a:p>
          <a:p>
            <a:pPr marL="285750" indent="-285750" algn="just">
              <a:buFontTx/>
              <a:buChar char="-"/>
            </a:pPr>
            <a:endParaRPr lang="pt-BR" sz="1800" b="1" kern="0" dirty="0" smtClean="0"/>
          </a:p>
          <a:p>
            <a:pPr algn="just"/>
            <a:endParaRPr lang="pt-BR" sz="1800" b="1" kern="0" dirty="0" smtClean="0"/>
          </a:p>
          <a:p>
            <a:pPr marL="285750" indent="-285750" algn="just">
              <a:buFontTx/>
              <a:buChar char="-"/>
            </a:pPr>
            <a:endParaRPr lang="pt-BR" sz="1800" b="1" kern="0" dirty="0" smtClean="0"/>
          </a:p>
          <a:p>
            <a:pPr algn="just"/>
            <a:endParaRPr lang="pt-BR" sz="1800" b="1" kern="0" dirty="0"/>
          </a:p>
          <a:p>
            <a:pPr algn="just"/>
            <a:endParaRPr lang="pt-BR" sz="1800" b="1" kern="0" dirty="0" smtClean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5948" y="552551"/>
            <a:ext cx="8304484" cy="509927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000" b="1" kern="0" dirty="0" smtClean="0"/>
              <a:t>Conclusão</a:t>
            </a:r>
            <a:endParaRPr lang="pt-BR" sz="2000" b="1" kern="0" dirty="0"/>
          </a:p>
          <a:p>
            <a:pPr lvl="1" algn="just">
              <a:lnSpc>
                <a:spcPct val="150000"/>
              </a:lnSpc>
            </a:pPr>
            <a:endParaRPr lang="pt-BR" sz="2000" b="1" kern="0" dirty="0" smtClean="0"/>
          </a:p>
          <a:p>
            <a:pPr algn="just">
              <a:lnSpc>
                <a:spcPct val="150000"/>
              </a:lnSpc>
            </a:pPr>
            <a:r>
              <a:rPr lang="pt-BR" sz="2000" b="1" kern="0" dirty="0"/>
              <a:t>As informações disponibilizadas permitem conhecer o andamento dos trabalhos do grupo Ad Hoc Propagação de </a:t>
            </a:r>
            <a:r>
              <a:rPr lang="pt-BR" sz="2000" b="1" kern="0" dirty="0" smtClean="0"/>
              <a:t>2020 </a:t>
            </a:r>
            <a:r>
              <a:rPr lang="pt-BR" sz="2000" b="1" kern="0" dirty="0"/>
              <a:t>e as próximas ações a serem efetivadas com seus respectivos responsáveis.</a:t>
            </a:r>
          </a:p>
          <a:p>
            <a:pPr algn="just">
              <a:lnSpc>
                <a:spcPct val="150000"/>
              </a:lnSpc>
            </a:pPr>
            <a:endParaRPr lang="pt-BR" sz="2000" b="1" kern="0" dirty="0"/>
          </a:p>
          <a:p>
            <a:pPr algn="just">
              <a:lnSpc>
                <a:spcPct val="150000"/>
              </a:lnSpc>
            </a:pPr>
            <a:endParaRPr lang="pt-BR" sz="2000" b="1" kern="0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2000" b="1" kern="0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2000" b="1" kern="0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2000" b="1" kern="0" dirty="0"/>
          </a:p>
          <a:p>
            <a:pPr marL="742950" lvl="2" indent="-285750" algn="just">
              <a:lnSpc>
                <a:spcPct val="150000"/>
              </a:lnSpc>
              <a:buFontTx/>
              <a:buChar char="-"/>
            </a:pPr>
            <a:endParaRPr lang="pt-BR" sz="2000" b="1" kern="0" dirty="0">
              <a:solidFill>
                <a:schemeClr val="accent6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2000" b="1" kern="0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2000" b="1" kern="0" dirty="0" smtClean="0"/>
          </a:p>
          <a:p>
            <a:pPr algn="just">
              <a:lnSpc>
                <a:spcPct val="150000"/>
              </a:lnSpc>
            </a:pPr>
            <a:endParaRPr lang="pt-BR" sz="2000" b="1" kern="0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2000" b="1" kern="0" dirty="0" smtClean="0"/>
          </a:p>
          <a:p>
            <a:pPr algn="just">
              <a:lnSpc>
                <a:spcPct val="150000"/>
              </a:lnSpc>
            </a:pPr>
            <a:endParaRPr lang="pt-BR" sz="2000" b="1" kern="0" dirty="0"/>
          </a:p>
          <a:p>
            <a:pPr algn="just">
              <a:lnSpc>
                <a:spcPct val="150000"/>
              </a:lnSpc>
            </a:pPr>
            <a:endParaRPr lang="pt-BR" sz="2000" b="1" kern="0" dirty="0" smtClean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6976" t="47576" r="53698" b="1349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58" y="1576034"/>
            <a:ext cx="1781469" cy="432000"/>
          </a:xfrm>
          <a:prstGeom prst="rect">
            <a:avLst/>
          </a:prstGeom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2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1706"/>
            <a:ext cx="1780914" cy="432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763688" y="2420888"/>
            <a:ext cx="5832648" cy="27363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93296"/>
            <a:ext cx="555092" cy="576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68" b="94118" l="2128" r="98784">
                        <a14:foregroundMark x1="75684" y1="44444" x2="93921" y2="44444"/>
                        <a14:foregroundMark x1="4863" y1="45098" x2="4863" y2="45098"/>
                        <a14:foregroundMark x1="16413" y1="36601" x2="15198" y2="9150"/>
                        <a14:foregroundMark x1="67173" y1="26797" x2="67173" y2="3268"/>
                        <a14:foregroundMark x1="60790" y1="86275" x2="73556" y2="88235"/>
                        <a14:foregroundMark x1="16717" y1="72549" x2="17021" y2="94118"/>
                        <a14:foregroundMark x1="74468" y1="31373" x2="97568" y2="32026"/>
                        <a14:foregroundMark x1="75988" y1="60131" x2="96960" y2="56863"/>
                        <a14:foregroundMark x1="97568" y1="40523" x2="96657" y2="54902"/>
                        <a14:foregroundMark x1="25228" y1="43137" x2="3040" y2="40523"/>
                        <a14:foregroundMark x1="10942" y1="52288" x2="2128" y2="52288"/>
                        <a14:foregroundMark x1="12766" y1="56863" x2="2128" y2="52941"/>
                        <a14:foregroundMark x1="5775" y1="56209" x2="2736" y2="5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61" y="2943040"/>
            <a:ext cx="3638354" cy="1692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40675" r="19170" b="40574"/>
          <a:stretch/>
        </p:blipFill>
        <p:spPr>
          <a:xfrm>
            <a:off x="3419872" y="3140968"/>
            <a:ext cx="1656000" cy="3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9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42">
            <a:off x="4288945" y="320226"/>
            <a:ext cx="4590001" cy="3060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tângulo 2" hidden="1"/>
          <p:cNvSpPr/>
          <p:nvPr/>
        </p:nvSpPr>
        <p:spPr>
          <a:xfrm>
            <a:off x="1979712" y="1052736"/>
            <a:ext cx="6995892" cy="381642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3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5948" y="404664"/>
            <a:ext cx="8712968" cy="590465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altLang="pt-BR" sz="1600" b="1" dirty="0" smtClean="0">
                <a:solidFill>
                  <a:schemeClr val="tx1"/>
                </a:solidFill>
                <a:latin typeface="+mn-lt"/>
              </a:rPr>
              <a:t>Agenda</a:t>
            </a:r>
          </a:p>
          <a:p>
            <a:pPr algn="l"/>
            <a:endParaRPr lang="pt-BR" altLang="pt-BR" sz="1600" b="1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Objetivo</a:t>
            </a:r>
            <a:endParaRPr lang="pt-BR" sz="1600" b="1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Agradecimentos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à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ANATEL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Apresentação dos Participantes</a:t>
            </a:r>
            <a:endParaRPr lang="pt-BR" sz="1600" b="1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Calendário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de reuniões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2020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Impactos do </a:t>
            </a:r>
            <a:r>
              <a:rPr lang="pt-BR" sz="1600" b="1" dirty="0" err="1" smtClean="0">
                <a:solidFill>
                  <a:schemeClr val="tx1"/>
                </a:solidFill>
                <a:latin typeface="+mn-lt"/>
              </a:rPr>
              <a:t>Coronavírus</a:t>
            </a:r>
            <a:endParaRPr lang="pt-BR" sz="1600" b="1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Convênio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EMBRAPA – ANATEL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Propostas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de estudos de propagação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Medições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em campo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Outros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assuntos</a:t>
            </a: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Conclusão</a:t>
            </a:r>
            <a:endParaRPr lang="pt-BR" sz="1600" b="1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200000"/>
              </a:lnSpc>
            </a:pPr>
            <a:endParaRPr lang="pt-BR" sz="1000" b="1" kern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1000" b="1" kern="0" dirty="0">
              <a:latin typeface="+mn-lt"/>
            </a:endParaRPr>
          </a:p>
          <a:p>
            <a:pPr algn="l"/>
            <a:endParaRPr lang="pt-BR" sz="1000" b="1" kern="0" dirty="0" smtClean="0">
              <a:latin typeface="+mn-lt"/>
            </a:endParaRPr>
          </a:p>
          <a:p>
            <a:pPr algn="l"/>
            <a:endParaRPr lang="pt-BR" sz="1000" b="1" kern="0" dirty="0" smtClean="0">
              <a:latin typeface="+mn-lt"/>
            </a:endParaRPr>
          </a:p>
          <a:p>
            <a:pPr algn="l"/>
            <a:endParaRPr lang="pt-BR" sz="1000" b="1" kern="0" dirty="0">
              <a:latin typeface="+mn-lt"/>
            </a:endParaRPr>
          </a:p>
          <a:p>
            <a:pPr algn="l"/>
            <a:endParaRPr lang="pt-BR" sz="100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0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0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00" b="1" kern="0" dirty="0">
              <a:latin typeface="+mn-lt"/>
            </a:endParaRPr>
          </a:p>
          <a:p>
            <a:pPr marL="742950" lvl="2" indent="-285750" algn="l">
              <a:buFontTx/>
              <a:buChar char="-"/>
            </a:pPr>
            <a:endParaRPr lang="pt-BR" sz="1000" b="1" kern="0" dirty="0">
              <a:solidFill>
                <a:schemeClr val="accent6"/>
              </a:solidFill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0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00" b="1" kern="0" dirty="0" smtClean="0">
              <a:latin typeface="+mn-lt"/>
            </a:endParaRPr>
          </a:p>
          <a:p>
            <a:pPr algn="l"/>
            <a:endParaRPr lang="pt-BR" sz="100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00" b="1" kern="0" dirty="0" smtClean="0">
              <a:latin typeface="+mn-lt"/>
            </a:endParaRPr>
          </a:p>
          <a:p>
            <a:pPr algn="l"/>
            <a:endParaRPr lang="pt-BR" sz="1000" b="1" kern="0" dirty="0">
              <a:latin typeface="+mn-lt"/>
            </a:endParaRPr>
          </a:p>
          <a:p>
            <a:pPr algn="l"/>
            <a:endParaRPr lang="pt-BR" sz="1000" b="1" kern="0" dirty="0" smtClean="0">
              <a:latin typeface="+mn-lt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5948" y="552551"/>
            <a:ext cx="8232476" cy="509927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altLang="pt-BR" sz="1800" b="1" dirty="0" smtClean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sz="1800" b="1" kern="0" dirty="0" smtClean="0">
              <a:solidFill>
                <a:schemeClr val="tx1"/>
              </a:solidFill>
            </a:endParaRPr>
          </a:p>
          <a:p>
            <a:pPr algn="just"/>
            <a:r>
              <a:rPr lang="pt-BR" sz="1800" b="1" kern="0" dirty="0" smtClean="0"/>
              <a:t>Apresentar as atividades do Grupo </a:t>
            </a:r>
            <a:r>
              <a:rPr lang="pt-BR" sz="1800" b="1" kern="0" dirty="0"/>
              <a:t>A</a:t>
            </a:r>
            <a:r>
              <a:rPr lang="pt-BR" sz="1800" b="1" kern="0" dirty="0" smtClean="0"/>
              <a:t>d Hoc Propagação, no exercício de 2020, incluindo medidas de difração, condutividade do solo e propagação ionosférica.</a:t>
            </a:r>
            <a:endParaRPr lang="pt-BR" sz="1800" b="1" kern="0" dirty="0"/>
          </a:p>
          <a:p>
            <a:pPr algn="l"/>
            <a:endParaRPr lang="pt-BR" sz="1800" b="1" kern="0" dirty="0" smtClean="0"/>
          </a:p>
          <a:p>
            <a:pPr algn="l"/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/>
          </a:p>
          <a:p>
            <a:pPr marL="742950" lvl="2" indent="-285750" algn="l">
              <a:buFontTx/>
              <a:buChar char="-"/>
            </a:pPr>
            <a:endParaRPr lang="pt-BR" sz="1800" b="1" kern="0" dirty="0">
              <a:solidFill>
                <a:schemeClr val="accent6"/>
              </a:solidFill>
            </a:endParaRPr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5948" y="552551"/>
            <a:ext cx="8232476" cy="509927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altLang="pt-BR" sz="1800" b="1" dirty="0" smtClean="0">
                <a:solidFill>
                  <a:schemeClr val="tx1"/>
                </a:solidFill>
              </a:rPr>
              <a:t>Agradecimentos à ANATEL</a:t>
            </a:r>
          </a:p>
          <a:p>
            <a:pPr algn="l"/>
            <a:endParaRPr lang="pt-BR" sz="1800" b="1" kern="0" dirty="0" smtClean="0">
              <a:solidFill>
                <a:schemeClr val="tx1"/>
              </a:solidFill>
            </a:endParaRPr>
          </a:p>
          <a:p>
            <a:pPr algn="l"/>
            <a:endParaRPr lang="pt-BR" sz="1800" b="1" kern="0" dirty="0" smtClean="0"/>
          </a:p>
          <a:p>
            <a:pPr algn="l"/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/>
          </a:p>
          <a:p>
            <a:pPr marL="742950" lvl="2" indent="-285750" algn="l">
              <a:buFontTx/>
              <a:buChar char="-"/>
            </a:pPr>
            <a:endParaRPr lang="pt-BR" sz="1800" b="1" kern="0" dirty="0">
              <a:solidFill>
                <a:schemeClr val="accent6"/>
              </a:solidFill>
            </a:endParaRPr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  <p:pic>
        <p:nvPicPr>
          <p:cNvPr id="2050" name="Picture 2" descr="Resultado de imagem para agradec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0710"/>
            <a:ext cx="7488832" cy="498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55948" y="552551"/>
            <a:ext cx="8712968" cy="53385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Apresentação </a:t>
            </a:r>
            <a:r>
              <a:rPr lang="pt-BR" sz="1800" b="1" dirty="0">
                <a:solidFill>
                  <a:schemeClr val="tx1"/>
                </a:solidFill>
              </a:rPr>
              <a:t>dos participantes</a:t>
            </a:r>
          </a:p>
          <a:p>
            <a:pPr algn="l"/>
            <a:endParaRPr lang="pt-BR" sz="1800" b="1" kern="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/>
          </a:p>
          <a:p>
            <a:pPr marL="742950" lvl="2" indent="-285750" algn="l">
              <a:buFontTx/>
              <a:buChar char="-"/>
            </a:pPr>
            <a:endParaRPr lang="pt-BR" sz="1800" b="1" kern="0" dirty="0">
              <a:solidFill>
                <a:schemeClr val="accent6"/>
              </a:solidFill>
            </a:endParaRPr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2400" b="1" kern="0" dirty="0"/>
          </a:p>
          <a:p>
            <a:pPr algn="l"/>
            <a:endParaRPr lang="pt-BR" sz="2400" b="1" kern="0" dirty="0" smtClean="0"/>
          </a:p>
          <a:p>
            <a:pPr algn="l"/>
            <a:endParaRPr lang="pt-BR" sz="1200" b="1" kern="0" dirty="0" smtClean="0"/>
          </a:p>
          <a:p>
            <a:pPr algn="l"/>
            <a:endParaRPr lang="pt-BR" sz="1800" b="1" kern="0" dirty="0" smtClean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70428"/>
              </p:ext>
            </p:extLst>
          </p:nvPr>
        </p:nvGraphicFramePr>
        <p:xfrm>
          <a:off x="2231740" y="1412776"/>
          <a:ext cx="4680520" cy="388843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58610894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507233413"/>
                    </a:ext>
                  </a:extLst>
                </a:gridCol>
              </a:tblGrid>
              <a:tr h="388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Nome do participante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Empresa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7426021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Ângelo Canavitsas</a:t>
                      </a:r>
                      <a:endParaRPr lang="pt-BR" sz="10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PETROBRAS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9154286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Mateus Dias</a:t>
                      </a:r>
                      <a:endParaRPr lang="pt-BR" sz="10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NETCON AMERICAS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2706555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Rodrigo Vieitas</a:t>
                      </a:r>
                      <a:endParaRPr lang="pt-BR" sz="10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ANATEL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4464710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Rodrigo Granato</a:t>
                      </a:r>
                      <a:endParaRPr lang="pt-BR" sz="10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ANATEL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9127917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Valdileide Freire de Lima</a:t>
                      </a:r>
                      <a:endParaRPr lang="pt-BR" sz="10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ANATEL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6383851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Pedro Castellanos*</a:t>
                      </a:r>
                      <a:endParaRPr lang="pt-BR" sz="10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UFF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15981120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Rodolfo Souza</a:t>
                      </a:r>
                      <a:endParaRPr lang="pt-BR" sz="10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INMETRO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5923949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Robson Bentes</a:t>
                      </a:r>
                      <a:endParaRPr lang="pt-BR" sz="10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ANATEL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4009766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André Barcellos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ANATEL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667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7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692696"/>
            <a:ext cx="7944444" cy="509927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1800" b="1" kern="0" dirty="0" smtClean="0">
                <a:solidFill>
                  <a:schemeClr val="tx1"/>
                </a:solidFill>
              </a:rPr>
              <a:t>Calendário de Reuniões </a:t>
            </a:r>
            <a:r>
              <a:rPr lang="pt-BR" sz="1800" b="1" kern="0" dirty="0">
                <a:solidFill>
                  <a:schemeClr val="tx1"/>
                </a:solidFill>
              </a:rPr>
              <a:t>Ad Hoc Propagação para  </a:t>
            </a:r>
            <a:r>
              <a:rPr lang="pt-BR" sz="1800" b="1" kern="0" dirty="0" smtClean="0">
                <a:solidFill>
                  <a:schemeClr val="tx1"/>
                </a:solidFill>
              </a:rPr>
              <a:t>2020</a:t>
            </a:r>
            <a:endParaRPr lang="pt-BR" sz="1800" b="1" kern="0" dirty="0">
              <a:solidFill>
                <a:schemeClr val="tx1"/>
              </a:solidFill>
            </a:endParaRPr>
          </a:p>
          <a:p>
            <a:pPr algn="l"/>
            <a:endParaRPr lang="pt-BR" sz="1800" b="1" kern="0" dirty="0"/>
          </a:p>
          <a:p>
            <a:pPr algn="l"/>
            <a:r>
              <a:rPr lang="pt-BR" sz="1800" u="sng" kern="0" dirty="0">
                <a:solidFill>
                  <a:schemeClr val="tx1"/>
                </a:solidFill>
              </a:rPr>
              <a:t>Grupo Ad Hoc Propagação:</a:t>
            </a:r>
          </a:p>
          <a:p>
            <a:pPr algn="l"/>
            <a:r>
              <a:rPr lang="pt-BR" sz="1800" kern="0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pt-BR" sz="1800" kern="0" dirty="0">
                <a:solidFill>
                  <a:schemeClr val="tx1"/>
                </a:solidFill>
              </a:rPr>
              <a:t>1ª reunião</a:t>
            </a:r>
            <a:r>
              <a:rPr lang="pt-BR" sz="1800" kern="0" dirty="0" smtClean="0">
                <a:solidFill>
                  <a:schemeClr val="tx1"/>
                </a:solidFill>
              </a:rPr>
              <a:t>: 13/03/2020</a:t>
            </a:r>
            <a:endParaRPr lang="pt-BR" sz="1800" kern="0" dirty="0" smtClean="0">
              <a:solidFill>
                <a:schemeClr val="tx1"/>
              </a:solidFill>
            </a:endParaRPr>
          </a:p>
          <a:p>
            <a:pPr lvl="0" algn="l"/>
            <a:r>
              <a:rPr lang="pt-BR" sz="1800" kern="0" dirty="0" smtClean="0">
                <a:solidFill>
                  <a:schemeClr val="tx1"/>
                </a:solidFill>
              </a:rPr>
              <a:t>2ª reunião</a:t>
            </a:r>
            <a:r>
              <a:rPr lang="pt-BR" sz="1800" kern="0" dirty="0" smtClean="0">
                <a:solidFill>
                  <a:schemeClr val="tx1"/>
                </a:solidFill>
              </a:rPr>
              <a:t>: 15/05/2020</a:t>
            </a:r>
            <a:endParaRPr lang="pt-BR" sz="1800" kern="0" dirty="0" smtClean="0">
              <a:solidFill>
                <a:schemeClr val="tx1"/>
              </a:solidFill>
            </a:endParaRPr>
          </a:p>
          <a:p>
            <a:pPr lvl="0" algn="l"/>
            <a:r>
              <a:rPr lang="pt-BR" sz="1800" kern="0" dirty="0" smtClean="0">
                <a:solidFill>
                  <a:schemeClr val="tx1"/>
                </a:solidFill>
              </a:rPr>
              <a:t>3ª </a:t>
            </a:r>
            <a:r>
              <a:rPr lang="pt-BR" sz="1800" kern="0" dirty="0">
                <a:solidFill>
                  <a:schemeClr val="tx1"/>
                </a:solidFill>
              </a:rPr>
              <a:t>reunião</a:t>
            </a:r>
            <a:r>
              <a:rPr lang="pt-BR" sz="1800" kern="0" dirty="0" smtClean="0">
                <a:solidFill>
                  <a:schemeClr val="tx1"/>
                </a:solidFill>
              </a:rPr>
              <a:t>: 14/08/2020</a:t>
            </a:r>
            <a:endParaRPr lang="pt-BR" sz="1800" kern="0" dirty="0">
              <a:solidFill>
                <a:schemeClr val="tx1"/>
              </a:solidFill>
            </a:endParaRPr>
          </a:p>
          <a:p>
            <a:pPr lvl="0" algn="l"/>
            <a:r>
              <a:rPr lang="pt-BR" sz="1800" kern="0" dirty="0">
                <a:solidFill>
                  <a:schemeClr val="tx1"/>
                </a:solidFill>
              </a:rPr>
              <a:t>4ª reunião</a:t>
            </a:r>
            <a:r>
              <a:rPr lang="pt-BR" sz="1800" kern="0" dirty="0" smtClean="0">
                <a:solidFill>
                  <a:schemeClr val="tx1"/>
                </a:solidFill>
              </a:rPr>
              <a:t>: 13/11/2020</a:t>
            </a:r>
            <a:endParaRPr lang="pt-BR" sz="1800" kern="0" dirty="0">
              <a:solidFill>
                <a:schemeClr val="tx1"/>
              </a:solidFill>
            </a:endParaRPr>
          </a:p>
          <a:p>
            <a:pPr algn="l"/>
            <a:r>
              <a:rPr lang="pt-BR" sz="1800" kern="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pt-BR" sz="1800" kern="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pt-BR" sz="1800" u="sng" kern="0" dirty="0">
                <a:solidFill>
                  <a:schemeClr val="tx1"/>
                </a:solidFill>
              </a:rPr>
              <a:t>GRR.5</a:t>
            </a:r>
          </a:p>
          <a:p>
            <a:pPr algn="l"/>
            <a:r>
              <a:rPr lang="pt-BR" sz="1800" kern="0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pt-BR" sz="1800" kern="0" dirty="0">
                <a:solidFill>
                  <a:schemeClr val="tx1"/>
                </a:solidFill>
              </a:rPr>
              <a:t>1ª reunião: </a:t>
            </a:r>
            <a:r>
              <a:rPr lang="pt-BR" sz="1800" kern="0" dirty="0" smtClean="0">
                <a:solidFill>
                  <a:schemeClr val="tx1"/>
                </a:solidFill>
              </a:rPr>
              <a:t>20/03/2020</a:t>
            </a:r>
            <a:endParaRPr lang="pt-BR" sz="1800" kern="0" dirty="0">
              <a:solidFill>
                <a:schemeClr val="tx1"/>
              </a:solidFill>
            </a:endParaRPr>
          </a:p>
          <a:p>
            <a:pPr lvl="0" algn="l"/>
            <a:r>
              <a:rPr lang="pt-BR" sz="1800" kern="0" dirty="0">
                <a:solidFill>
                  <a:schemeClr val="tx1"/>
                </a:solidFill>
              </a:rPr>
              <a:t>2ª reunião: </a:t>
            </a:r>
            <a:r>
              <a:rPr lang="pt-BR" sz="1800" kern="0" dirty="0" smtClean="0">
                <a:solidFill>
                  <a:schemeClr val="tx1"/>
                </a:solidFill>
              </a:rPr>
              <a:t>22/05/2020</a:t>
            </a:r>
            <a:endParaRPr lang="pt-BR" sz="1800" kern="0" dirty="0">
              <a:solidFill>
                <a:schemeClr val="tx1"/>
              </a:solidFill>
            </a:endParaRPr>
          </a:p>
          <a:p>
            <a:pPr lvl="0" algn="l"/>
            <a:r>
              <a:rPr lang="pt-BR" sz="1800" kern="0" dirty="0">
                <a:solidFill>
                  <a:schemeClr val="tx1"/>
                </a:solidFill>
              </a:rPr>
              <a:t>3ª reunião: </a:t>
            </a:r>
            <a:r>
              <a:rPr lang="pt-BR" sz="1800" kern="0" dirty="0" smtClean="0">
                <a:solidFill>
                  <a:schemeClr val="tx1"/>
                </a:solidFill>
              </a:rPr>
              <a:t>21/08/2020</a:t>
            </a:r>
            <a:endParaRPr lang="pt-BR" sz="1800" kern="0" dirty="0">
              <a:solidFill>
                <a:schemeClr val="tx1"/>
              </a:solidFill>
            </a:endParaRPr>
          </a:p>
          <a:p>
            <a:pPr lvl="0" algn="l"/>
            <a:r>
              <a:rPr lang="pt-BR" sz="1800" kern="0" dirty="0">
                <a:solidFill>
                  <a:schemeClr val="tx1"/>
                </a:solidFill>
              </a:rPr>
              <a:t>4ª reunião: </a:t>
            </a:r>
            <a:r>
              <a:rPr lang="pt-BR" sz="1800" kern="0" dirty="0" smtClean="0">
                <a:solidFill>
                  <a:schemeClr val="tx1"/>
                </a:solidFill>
              </a:rPr>
              <a:t>20/11/2020</a:t>
            </a:r>
            <a:endParaRPr lang="pt-BR" sz="1800" kern="0" dirty="0">
              <a:solidFill>
                <a:schemeClr val="tx1"/>
              </a:solidFill>
            </a:endParaRPr>
          </a:p>
          <a:p>
            <a:pPr algn="l"/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/>
          </a:p>
          <a:p>
            <a:pPr marL="742950" lvl="2" indent="-285750" algn="l">
              <a:buFontTx/>
              <a:buChar char="-"/>
            </a:pPr>
            <a:endParaRPr lang="pt-BR" sz="1800" b="1" kern="0" dirty="0">
              <a:solidFill>
                <a:schemeClr val="accent6"/>
              </a:solidFill>
            </a:endParaRPr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55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692696"/>
            <a:ext cx="7944444" cy="509927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1800" b="1" kern="0" dirty="0" smtClean="0">
                <a:solidFill>
                  <a:schemeClr val="tx1"/>
                </a:solidFill>
              </a:rPr>
              <a:t>Impactos do </a:t>
            </a:r>
            <a:r>
              <a:rPr lang="pt-BR" sz="1800" b="1" kern="0" dirty="0" err="1" smtClean="0">
                <a:solidFill>
                  <a:schemeClr val="tx1"/>
                </a:solidFill>
              </a:rPr>
              <a:t>Coronavírus</a:t>
            </a:r>
            <a:endParaRPr lang="pt-BR" sz="1800" b="1" kern="0" dirty="0">
              <a:solidFill>
                <a:schemeClr val="tx1"/>
              </a:solidFill>
            </a:endParaRPr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1" kern="0" dirty="0" smtClean="0"/>
              <a:t>A princípio, todas as reuniões serão mantidas.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b="1" kern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1" kern="0" dirty="0" smtClean="0"/>
              <a:t>Para participação remota, será utilizado o Microsoft </a:t>
            </a:r>
            <a:r>
              <a:rPr lang="pt-BR" sz="1800" b="1" kern="0" dirty="0" err="1" smtClean="0"/>
              <a:t>Teams</a:t>
            </a:r>
            <a:r>
              <a:rPr lang="pt-BR" sz="1800" b="1" kern="0" dirty="0" smtClean="0"/>
              <a:t>.</a:t>
            </a:r>
            <a:endParaRPr lang="pt-BR" sz="1800" b="1" kern="0" dirty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/>
          </a:p>
          <a:p>
            <a:pPr marL="742950" lvl="2" indent="-285750" algn="l">
              <a:buFontTx/>
              <a:buChar char="-"/>
            </a:pPr>
            <a:endParaRPr lang="pt-BR" sz="1800" b="1" kern="0" dirty="0">
              <a:solidFill>
                <a:schemeClr val="accent6"/>
              </a:solidFill>
            </a:endParaRPr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 smtClean="0"/>
          </a:p>
          <a:p>
            <a:pPr marL="285750" indent="-285750" algn="l">
              <a:buFontTx/>
              <a:buChar char="-"/>
            </a:pPr>
            <a:endParaRPr lang="pt-BR" sz="1800" b="1" kern="0" dirty="0" smtClean="0"/>
          </a:p>
          <a:p>
            <a:pPr algn="l"/>
            <a:endParaRPr lang="pt-BR" sz="1800" b="1" kern="0" dirty="0"/>
          </a:p>
          <a:p>
            <a:pPr algn="l"/>
            <a:endParaRPr lang="pt-BR" sz="1800" b="1" kern="0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55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  <p:pic>
        <p:nvPicPr>
          <p:cNvPr id="3074" name="Picture 2" descr="Resultado de imagem para videoconfer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45526"/>
            <a:ext cx="4855969" cy="32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5496" y="476672"/>
            <a:ext cx="8386957" cy="525658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1800" b="1" dirty="0" smtClean="0">
                <a:solidFill>
                  <a:schemeClr val="tx1"/>
                </a:solidFill>
                <a:latin typeface="+mn-lt"/>
              </a:rPr>
              <a:t>Convênio </a:t>
            </a:r>
            <a:r>
              <a:rPr lang="pt-BR" sz="1800" b="1" dirty="0">
                <a:solidFill>
                  <a:schemeClr val="tx1"/>
                </a:solidFill>
                <a:latin typeface="+mn-lt"/>
              </a:rPr>
              <a:t>EMBRAPA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</a:rPr>
              <a:t>– ANATEL</a:t>
            </a:r>
          </a:p>
          <a:p>
            <a:pPr algn="l"/>
            <a:endParaRPr lang="pt-BR" sz="1400" b="1" kern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1400" b="1" kern="0" dirty="0" smtClean="0">
              <a:solidFill>
                <a:schemeClr val="tx1"/>
              </a:solidFill>
              <a:latin typeface="+mn-lt"/>
            </a:endParaRPr>
          </a:p>
          <a:p>
            <a:pPr marL="1800000" algn="just"/>
            <a:endParaRPr lang="pt-BR" sz="1100" b="1" kern="0" dirty="0">
              <a:latin typeface="+mn-lt"/>
            </a:endParaRPr>
          </a:p>
          <a:p>
            <a:pPr algn="l"/>
            <a:endParaRPr lang="pt-BR" sz="1100" b="1" kern="0" dirty="0">
              <a:latin typeface="+mn-lt"/>
            </a:endParaRPr>
          </a:p>
          <a:p>
            <a:pPr algn="l"/>
            <a:endParaRPr lang="pt-BR" sz="110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5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5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050" b="1" kern="0" dirty="0">
              <a:latin typeface="+mn-lt"/>
            </a:endParaRPr>
          </a:p>
          <a:p>
            <a:pPr marL="742950" lvl="2" indent="-285750" algn="l">
              <a:buFontTx/>
              <a:buChar char="-"/>
            </a:pPr>
            <a:endParaRPr lang="pt-BR" sz="1100" b="1" kern="0" dirty="0">
              <a:solidFill>
                <a:schemeClr val="accent6"/>
              </a:solidFill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10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100" b="1" kern="0" dirty="0" smtClean="0">
              <a:latin typeface="+mn-lt"/>
            </a:endParaRPr>
          </a:p>
          <a:p>
            <a:pPr algn="l"/>
            <a:endParaRPr lang="pt-BR" sz="1100" b="1" kern="0" dirty="0" smtClean="0"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pt-BR" sz="1100" b="1" kern="0" dirty="0" smtClean="0">
              <a:latin typeface="+mn-lt"/>
            </a:endParaRPr>
          </a:p>
          <a:p>
            <a:pPr algn="l"/>
            <a:endParaRPr lang="pt-BR" sz="1100" b="1" kern="0" dirty="0">
              <a:latin typeface="+mn-lt"/>
            </a:endParaRPr>
          </a:p>
          <a:p>
            <a:pPr algn="l"/>
            <a:endParaRPr lang="pt-BR" sz="1100" b="1" kern="0" dirty="0" smtClean="0">
              <a:latin typeface="+mn-lt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455665" cy="39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file"/>
          </p:cNvPr>
          <p:cNvSpPr/>
          <p:nvPr/>
        </p:nvSpPr>
        <p:spPr>
          <a:xfrm>
            <a:off x="2843808" y="2708920"/>
            <a:ext cx="1800200" cy="2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523905"/>
            <a:ext cx="8460432" cy="528136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Proposta de estudos de propagação</a:t>
            </a:r>
            <a:endParaRPr lang="pt-BR" sz="1800" b="1" kern="0" dirty="0" smtClean="0"/>
          </a:p>
          <a:p>
            <a:pPr algn="l">
              <a:lnSpc>
                <a:spcPct val="150000"/>
              </a:lnSpc>
            </a:pPr>
            <a:endParaRPr lang="pt-BR" sz="1600" b="1" kern="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kern="0" dirty="0" smtClean="0"/>
              <a:t>HF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kern="0" dirty="0" smtClean="0"/>
              <a:t>Pretende-se estudar enlaces do </a:t>
            </a:r>
            <a:r>
              <a:rPr lang="pt-BR" sz="1600" b="1" kern="0" dirty="0"/>
              <a:t>Rio de Janeiro para Brasília, Manaus (ou região), Recife (ou região), Porto Alegre, Corumbá. </a:t>
            </a:r>
            <a:endParaRPr lang="pt-BR" sz="1600" b="1" kern="0" dirty="0" smtClean="0"/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kern="0" dirty="0"/>
              <a:t>O </a:t>
            </a:r>
            <a:r>
              <a:rPr lang="pt-BR" sz="1600" b="1" kern="0" dirty="0" err="1"/>
              <a:t>Sgt</a:t>
            </a:r>
            <a:r>
              <a:rPr lang="pt-BR" sz="1600" b="1" kern="0" dirty="0"/>
              <a:t>. Arraes verificará quais enlaces poderão ser utilizados nos testes</a:t>
            </a:r>
            <a:r>
              <a:rPr lang="pt-BR" sz="1600" b="1" kern="0" dirty="0" smtClean="0"/>
              <a:t>.</a:t>
            </a:r>
            <a:endParaRPr lang="pt-BR" sz="1600" b="1" kern="0" dirty="0"/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b="1" kern="0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kern="0" dirty="0" smtClean="0"/>
              <a:t>WPT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kern="0" dirty="0" smtClean="0"/>
              <a:t>O </a:t>
            </a:r>
            <a:r>
              <a:rPr lang="pt-BR" sz="1600" b="1" kern="0" dirty="0"/>
              <a:t>Eng. Rodrigo </a:t>
            </a:r>
            <a:r>
              <a:rPr lang="pt-BR" sz="1600" b="1" kern="0" dirty="0" err="1"/>
              <a:t>Granato</a:t>
            </a:r>
            <a:r>
              <a:rPr lang="pt-BR" sz="1600" b="1" kern="0" dirty="0"/>
              <a:t> enviou novos estudos para elaboração de contribuição.</a:t>
            </a:r>
            <a:endParaRPr lang="pt-BR" sz="1600" b="1" kern="0" dirty="0" smtClean="0"/>
          </a:p>
          <a:p>
            <a:pPr algn="l">
              <a:lnSpc>
                <a:spcPct val="150000"/>
              </a:lnSpc>
            </a:pPr>
            <a:endParaRPr lang="pt-BR" sz="1600" b="1" kern="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kern="0" dirty="0" smtClean="0"/>
              <a:t>Difração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kern="0" dirty="0" smtClean="0"/>
              <a:t>O </a:t>
            </a:r>
            <a:r>
              <a:rPr lang="pt-BR" sz="1600" b="1" kern="0" dirty="0" err="1" smtClean="0"/>
              <a:t>drone</a:t>
            </a:r>
            <a:r>
              <a:rPr lang="pt-BR" sz="1600" b="1" kern="0" dirty="0" smtClean="0"/>
              <a:t>, após construído, será cadastrado no sistema SARPAS, do DECEA.</a:t>
            </a:r>
            <a:endParaRPr lang="pt-BR" sz="1600" b="1" kern="0" dirty="0" smtClean="0"/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kern="0" dirty="0" smtClean="0"/>
              <a:t>As medições devem ocorrer no mês de abril</a:t>
            </a:r>
            <a:endParaRPr lang="pt-BR" sz="1600" b="1" kern="0" dirty="0" smtClean="0"/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pt-BR" sz="1600" b="1" kern="0" dirty="0" smtClean="0"/>
          </a:p>
          <a:p>
            <a:pPr marL="285750" indent="-285750" algn="l">
              <a:buFontTx/>
              <a:buChar char="-"/>
            </a:pPr>
            <a:endParaRPr lang="pt-BR" sz="1600" b="1" kern="0" dirty="0"/>
          </a:p>
          <a:p>
            <a:pPr marL="457200" lvl="2" algn="l"/>
            <a:endParaRPr lang="pt-BR" sz="1800" b="1" kern="0" dirty="0">
              <a:solidFill>
                <a:schemeClr val="accent6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24572" y="6244143"/>
            <a:ext cx="6025108" cy="3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6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000" b="1" dirty="0">
                <a:solidFill>
                  <a:srgbClr val="163583"/>
                </a:solidFill>
                <a:latin typeface="Calibri" pitchFamily="34" charset="0"/>
              </a:rPr>
              <a:t>Reunião </a:t>
            </a:r>
            <a:r>
              <a:rPr lang="pt-BR" altLang="pt-BR" sz="2000" b="1" dirty="0" smtClean="0">
                <a:solidFill>
                  <a:srgbClr val="163583"/>
                </a:solidFill>
                <a:latin typeface="Calibri" pitchFamily="34" charset="0"/>
              </a:rPr>
              <a:t>do Grupo Ad Hoc</a:t>
            </a:r>
            <a:endParaRPr lang="pt-BR" altLang="pt-BR" sz="2000" dirty="0">
              <a:solidFill>
                <a:srgbClr val="16358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plate_60_naos_Petrobras_ETM">
  <a:themeElements>
    <a:clrScheme name="Personalizada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CC"/>
      </a:accent6>
      <a:hlink>
        <a:srgbClr val="000000"/>
      </a:hlink>
      <a:folHlink>
        <a:srgbClr val="0000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Blank2014pot</Template>
  <TotalTime>14256</TotalTime>
  <Words>553</Words>
  <Application>Microsoft Office PowerPoint</Application>
  <PresentationFormat>Apresentação na tela (4:3)</PresentationFormat>
  <Paragraphs>214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Trebuchet MS</vt:lpstr>
      <vt:lpstr>Template_60_naos_Petrobras_ETM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Petrobras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Antonio Alves da Silva</dc:creator>
  <cp:lastModifiedBy>Mateus Sousa Dias - PrestServ</cp:lastModifiedBy>
  <cp:revision>1227</cp:revision>
  <dcterms:created xsi:type="dcterms:W3CDTF">2014-05-08T09:50:44Z</dcterms:created>
  <dcterms:modified xsi:type="dcterms:W3CDTF">2020-03-13T19:47:22Z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61996e-cafd-4c9a-8a94-2dc1b82131ae_Enabled">
    <vt:lpwstr>True</vt:lpwstr>
  </property>
  <property fmtid="{D5CDD505-2E9C-101B-9397-08002B2CF9AE}" pid="3" name="MSIP_Label_8e61996e-cafd-4c9a-8a94-2dc1b82131ae_SiteId">
    <vt:lpwstr>5b6f6241-9a57-4be4-8e50-1dfa72e79a57</vt:lpwstr>
  </property>
  <property fmtid="{D5CDD505-2E9C-101B-9397-08002B2CF9AE}" pid="4" name="MSIP_Label_8e61996e-cafd-4c9a-8a94-2dc1b82131ae_Owner">
    <vt:lpwstr>mateus.dias.NETCON_LTDA@petrobras.com.br</vt:lpwstr>
  </property>
  <property fmtid="{D5CDD505-2E9C-101B-9397-08002B2CF9AE}" pid="5" name="MSIP_Label_8e61996e-cafd-4c9a-8a94-2dc1b82131ae_SetDate">
    <vt:lpwstr>2020-03-12T09:37:34.3053732Z</vt:lpwstr>
  </property>
  <property fmtid="{D5CDD505-2E9C-101B-9397-08002B2CF9AE}" pid="6" name="MSIP_Label_8e61996e-cafd-4c9a-8a94-2dc1b82131ae_Name">
    <vt:lpwstr>NP-1</vt:lpwstr>
  </property>
  <property fmtid="{D5CDD505-2E9C-101B-9397-08002B2CF9AE}" pid="7" name="MSIP_Label_8e61996e-cafd-4c9a-8a94-2dc1b82131ae_Application">
    <vt:lpwstr>Microsoft Azure Information Protection</vt:lpwstr>
  </property>
  <property fmtid="{D5CDD505-2E9C-101B-9397-08002B2CF9AE}" pid="8" name="MSIP_Label_8e61996e-cafd-4c9a-8a94-2dc1b82131ae_ActionId">
    <vt:lpwstr>765175c1-68fd-404f-98fe-e9f40c4c1296</vt:lpwstr>
  </property>
  <property fmtid="{D5CDD505-2E9C-101B-9397-08002B2CF9AE}" pid="9" name="MSIP_Label_8e61996e-cafd-4c9a-8a94-2dc1b82131ae_Extended_MSFT_Method">
    <vt:lpwstr>Automatic</vt:lpwstr>
  </property>
  <property fmtid="{D5CDD505-2E9C-101B-9397-08002B2CF9AE}" pid="10" name="Sensitivity">
    <vt:lpwstr>NP-1</vt:lpwstr>
  </property>
</Properties>
</file>